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7" r:id="rId2"/>
    <p:sldId id="393" r:id="rId3"/>
    <p:sldId id="396" r:id="rId4"/>
    <p:sldId id="394" r:id="rId5"/>
    <p:sldId id="391" r:id="rId6"/>
    <p:sldId id="392" r:id="rId7"/>
    <p:sldId id="395" r:id="rId8"/>
    <p:sldId id="388" r:id="rId9"/>
    <p:sldId id="389" r:id="rId10"/>
    <p:sldId id="390" r:id="rId11"/>
    <p:sldId id="404" r:id="rId12"/>
    <p:sldId id="405" r:id="rId13"/>
    <p:sldId id="406" r:id="rId14"/>
    <p:sldId id="421" r:id="rId15"/>
    <p:sldId id="397" r:id="rId16"/>
    <p:sldId id="409" r:id="rId17"/>
    <p:sldId id="408" r:id="rId18"/>
    <p:sldId id="427" r:id="rId19"/>
    <p:sldId id="419" r:id="rId20"/>
    <p:sldId id="425" r:id="rId21"/>
    <p:sldId id="426" r:id="rId22"/>
    <p:sldId id="418" r:id="rId23"/>
    <p:sldId id="429" r:id="rId24"/>
    <p:sldId id="428" r:id="rId25"/>
    <p:sldId id="375" r:id="rId26"/>
    <p:sldId id="382" r:id="rId27"/>
    <p:sldId id="381" r:id="rId28"/>
    <p:sldId id="422" r:id="rId29"/>
    <p:sldId id="423" r:id="rId30"/>
    <p:sldId id="424" r:id="rId31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вранская Елена Сергеевна" initials="СЕ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D3"/>
    <a:srgbClr val="0000CC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9290" autoAdjust="0"/>
  </p:normalViewPr>
  <p:slideViewPr>
    <p:cSldViewPr>
      <p:cViewPr varScale="1">
        <p:scale>
          <a:sx n="67" d="100"/>
          <a:sy n="67" d="100"/>
        </p:scale>
        <p:origin x="16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4842-C91D-4D17-B1E7-B0C46FB96EC9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F36A-67F3-4B54-B7AD-E53CF34A6C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4E2B-A330-46E9-9BBE-58FBF016334A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255A-86AC-4037-B991-384AE70EF8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104D-9097-4FFB-9C2B-93E59096537C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D790-F628-4A9E-8829-CE9C0AC580F7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50F9-C962-4FDD-A433-7A7028169A95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4279-8159-4DE9-B245-75D74DCC7A5D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C214-AFE6-4F3B-812B-6F4975880C31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650B-40FF-4C9E-B8BF-4A87A49171DF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7927-9BE7-4F4B-ABB4-2A5F905887BD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A14B-A9F9-4BC3-9B4F-F52B7FCC0126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79AF-35EE-461E-B657-7D946C49CA80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6237-4788-424C-8B8E-72C720319AC8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0109-2CF2-48D3-8D9E-9F2CBBDB1B6B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89AA1419-DEC0-4F01-AC5E-DFF8B1A981C6}" type="slidenum">
              <a:rPr lang="ru-RU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rnat.foxford.ru/polezno-znat/fgo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5093644/#p_48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429000"/>
            <a:ext cx="5544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pPr algn="r"/>
            <a:r>
              <a:rPr lang="ru-RU" sz="2400" b="1" i="1" dirty="0"/>
              <a:t>Савранская Елена Сергеевна, </a:t>
            </a:r>
          </a:p>
          <a:p>
            <a:pPr algn="r"/>
            <a:r>
              <a:rPr lang="ru-RU" sz="2400" b="1" i="1" dirty="0"/>
              <a:t>заместитель директора</a:t>
            </a:r>
          </a:p>
          <a:p>
            <a:pPr algn="r"/>
            <a:r>
              <a:rPr lang="ru-RU" sz="2400" b="1" i="1" dirty="0"/>
              <a:t>МОУ «</a:t>
            </a:r>
            <a:r>
              <a:rPr lang="ru-RU" sz="2400" b="1" i="1" dirty="0" err="1"/>
              <a:t>Новосадовская</a:t>
            </a:r>
            <a:r>
              <a:rPr lang="ru-RU" sz="2400" b="1" i="1" dirty="0"/>
              <a:t> СОШ «Территория успеха»»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36712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7030A0"/>
                </a:solidFill>
              </a:rPr>
              <a:t>Родительское собрание для начальной школы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608091" cy="6455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3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Сменная обувь.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540" y="836712"/>
            <a:ext cx="8960996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12776"/>
            <a:ext cx="8424936" cy="40073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254869" cy="5688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124803" cy="6841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76" y="3753"/>
            <a:ext cx="5033924" cy="67118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Спортивная форма:</a:t>
            </a:r>
            <a:r>
              <a:rPr lang="ru-RU" sz="3200" b="1" dirty="0"/>
              <a:t> футболки, (цвет выбирается самостоятельно</a:t>
            </a:r>
          </a:p>
          <a:p>
            <a:pPr algn="ctr"/>
            <a:r>
              <a:rPr lang="ru-RU" sz="3200" b="1" dirty="0"/>
              <a:t>для каждого класса), спортивные брюки, спортивная обувь - для</a:t>
            </a:r>
          </a:p>
          <a:p>
            <a:pPr algn="ctr"/>
            <a:r>
              <a:rPr lang="ru-RU" sz="3200" b="1" dirty="0"/>
              <a:t>повседневных занятий в спортивном зале, на школьном стадионе в теплое</a:t>
            </a:r>
          </a:p>
          <a:p>
            <a:pPr algn="ctr"/>
            <a:r>
              <a:rPr lang="ru-RU" sz="3200" b="1" dirty="0"/>
              <a:t>время года. Для занятий на стадионе с учетом погодных условий,</a:t>
            </a:r>
          </a:p>
          <a:p>
            <a:pPr algn="ctr"/>
            <a:r>
              <a:rPr lang="ru-RU" sz="3200" b="1" dirty="0"/>
              <a:t>температурного режима учащиеся должны иметь спортивный костюм,</a:t>
            </a:r>
          </a:p>
          <a:p>
            <a:pPr algn="ctr"/>
            <a:r>
              <a:rPr lang="ru-RU" sz="3200" b="1" dirty="0"/>
              <a:t>бейсболку. Спортивная форма в дни проведения уроков физической</a:t>
            </a:r>
          </a:p>
          <a:p>
            <a:pPr algn="ctr"/>
            <a:r>
              <a:rPr lang="ru-RU" sz="3200" b="1" dirty="0"/>
              <a:t>культуры приносится с собой.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4664"/>
            <a:ext cx="866775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142295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0472" cy="6906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Повседневная форма </a:t>
            </a:r>
            <a:r>
              <a:rPr lang="ru-RU" sz="4000" b="1" dirty="0">
                <a:solidFill>
                  <a:srgbClr val="0070C0"/>
                </a:solidFill>
              </a:rPr>
              <a:t>для девочек </a:t>
            </a:r>
            <a:r>
              <a:rPr lang="ru-RU" sz="4000" b="1" dirty="0"/>
              <a:t>- платье, жакет, юбка,</a:t>
            </a:r>
          </a:p>
          <a:p>
            <a:pPr algn="ctr"/>
            <a:r>
              <a:rPr lang="ru-RU" sz="4000" b="1" dirty="0"/>
              <a:t>классический брючный костюм или сарафан темно – синего цвета; непрозрачная блузка</a:t>
            </a:r>
          </a:p>
          <a:p>
            <a:pPr algn="ctr"/>
            <a:r>
              <a:rPr lang="ru-RU" sz="4000" b="1" dirty="0"/>
              <a:t>сочетающейся цветовой гаммы. Рекомендуемая длина платьев, юбок,</a:t>
            </a:r>
          </a:p>
          <a:p>
            <a:pPr algn="ctr"/>
            <a:r>
              <a:rPr lang="ru-RU" sz="4000" b="1" dirty="0"/>
              <a:t>сарафанов – не выше 10 см от верхней границы колена и не ниже середины</a:t>
            </a:r>
          </a:p>
          <a:p>
            <a:pPr algn="ctr"/>
            <a:r>
              <a:rPr lang="ru-RU" sz="4000" b="1" dirty="0"/>
              <a:t>голени.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Школа России</a:t>
            </a:r>
            <a:r>
              <a:rPr lang="ru-RU" sz="4400" dirty="0">
                <a:solidFill>
                  <a:srgbClr val="000000"/>
                </a:solidFill>
                <a:latin typeface="+mj-lt"/>
              </a:rPr>
              <a:t>» — это учебно-методический комплекс (УМК) для 1-4 классов общеобразовательных учреждений, соответствующий требованиям </a:t>
            </a:r>
            <a:r>
              <a:rPr lang="ru-RU" sz="4400" dirty="0">
                <a:solidFill>
                  <a:srgbClr val="48A1E6"/>
                </a:solidFill>
                <a:latin typeface="+mj-lt"/>
                <a:hlinkClick r:id="rId2"/>
              </a:rPr>
              <a:t>государственных стандартов</a:t>
            </a:r>
            <a:r>
              <a:rPr lang="ru-RU" sz="4400" dirty="0">
                <a:solidFill>
                  <a:srgbClr val="000000"/>
                </a:solidFill>
                <a:latin typeface="+mj-lt"/>
              </a:rPr>
              <a:t> основной программы начального общего образования. </a:t>
            </a:r>
            <a:br>
              <a:rPr lang="ru-RU" sz="2400" dirty="0">
                <a:solidFill>
                  <a:srgbClr val="000000"/>
                </a:solidFill>
                <a:latin typeface="+mj-lt"/>
              </a:rPr>
            </a:br>
            <a:endParaRPr lang="ru-RU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Научный руководитель проекта — Андрей Анатольевич Плешаков, кандидат педагогических наук, лауреат Премии Президента Российской Федерации в области образования.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УМК «Школа России» действует с 2001 года. В ноябре 2010 года издательство «Просвещение» получило положительные экспертные заключения Российской академии наук и Российской академии образования об эффективности данной системы и соответствии требованиям ФГОС. Все учебники, составляющие завершённые предметные линии УМК «Школа России», получили положительные оценки Российской академии наук и Российской академии образования.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45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Режим работы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30223"/>
            <a:ext cx="105863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8F06F5-D55C-4D32-89E3-6AC2A7979588}"/>
              </a:ext>
            </a:extLst>
          </p:cNvPr>
          <p:cNvSpPr txBox="1"/>
          <p:nvPr/>
        </p:nvSpPr>
        <p:spPr>
          <a:xfrm>
            <a:off x="611560" y="332656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Дистанционное обучение    в школах Белгородской области продлили до конца учебного года</a:t>
            </a:r>
          </a:p>
          <a:p>
            <a:r>
              <a:rPr lang="ru-RU" sz="2800" dirty="0"/>
              <a:t>БЕЛГОРОД, 9 марта. /ТАСС/. Власти Белгородской области приняли решение продлить дистанционное обучение в школах в девяти приграничных районах и в Белгороде до конца учебного года. Об этом губернатор Вячеслав Гладков сообщил во время прямой линии в четверг.</a:t>
            </a:r>
          </a:p>
          <a:p>
            <a:r>
              <a:rPr lang="ru-RU" sz="2800" dirty="0"/>
              <a:t>"По той обстановке, которая складывается, принято решение, что дистанционное обучение в школах нужно продлить до конца учебного года» - сказал Гладков.</a:t>
            </a:r>
          </a:p>
          <a:p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1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80C33C-09E8-4803-943E-42E6CD42AB08}"/>
              </a:ext>
            </a:extLst>
          </p:cNvPr>
          <p:cNvSpPr/>
          <p:nvPr/>
        </p:nvSpPr>
        <p:spPr>
          <a:xfrm>
            <a:off x="467544" y="47667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333333"/>
                </a:solidFill>
                <a:latin typeface="+mn-lt"/>
              </a:rPr>
              <a:t>Ограничена общая продолжительность использования электронных средств обучения на уроке. компьютера – для учеников </a:t>
            </a:r>
            <a:r>
              <a:rPr lang="ru-RU" sz="4000" b="1" dirty="0">
                <a:solidFill>
                  <a:srgbClr val="333333"/>
                </a:solidFill>
                <a:latin typeface="+mn-lt"/>
              </a:rPr>
              <a:t>1-2-х классов – 20 минут, 3-4-х классов – 25 минут. </a:t>
            </a:r>
            <a:r>
              <a:rPr lang="ru-RU" sz="4000" dirty="0">
                <a:solidFill>
                  <a:srgbClr val="333333"/>
                </a:solidFill>
                <a:latin typeface="+mn-lt"/>
              </a:rPr>
              <a:t>(</a:t>
            </a:r>
            <a:r>
              <a:rPr lang="ru-RU" sz="4000" u="sng" dirty="0">
                <a:solidFill>
                  <a:srgbClr val="808080"/>
                </a:solidFill>
                <a:latin typeface="+mn-lt"/>
                <a:hlinkClick r:id="rId2"/>
              </a:rPr>
              <a:t>п. 3.5.4 СП 2.4.3648-20</a:t>
            </a:r>
            <a:r>
              <a:rPr lang="ru-RU" sz="4000" dirty="0">
                <a:solidFill>
                  <a:srgbClr val="333333"/>
                </a:solidFill>
                <a:latin typeface="+mn-lt"/>
              </a:rPr>
              <a:t>).  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83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0042"/>
            <a:ext cx="8463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Санитарные нормы для домашних заданий </a:t>
            </a:r>
          </a:p>
          <a:p>
            <a:pPr algn="ctr"/>
            <a:r>
              <a:rPr lang="ru-RU" sz="3600" dirty="0"/>
              <a:t>1 класс –  1 час </a:t>
            </a:r>
          </a:p>
          <a:p>
            <a:pPr algn="ctr"/>
            <a:r>
              <a:rPr lang="ru-RU" sz="3600" dirty="0"/>
              <a:t>                    2 класс - 1,5 часа </a:t>
            </a:r>
          </a:p>
          <a:p>
            <a:pPr algn="ctr"/>
            <a:r>
              <a:rPr lang="ru-RU" sz="3600" dirty="0"/>
              <a:t>3-4-х класс  - 2 часа  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/>
              <a:t>Лучшим временем для начала самоподготовки считается 4 часа дня.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7286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81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</a:rPr>
              <a:t>ФГОС НОО 2021 года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II</a:t>
            </a:r>
            <a:r>
              <a:rPr lang="ru-RU" sz="2000" b="1" dirty="0">
                <a:solidFill>
                  <a:srgbClr val="7030A0"/>
                </a:solidFill>
              </a:rPr>
              <a:t>. Требования к структуре программы начального общего образования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/>
          <a:lstStyle/>
          <a:p>
            <a:pPr algn="just">
              <a:buNone/>
            </a:pPr>
            <a:r>
              <a:rPr lang="ru-RU" sz="2400" dirty="0"/>
              <a:t>    </a:t>
            </a:r>
            <a:r>
              <a:rPr lang="ru-RU" sz="2800" dirty="0"/>
              <a:t>Структура программы начального общего образования включает </a:t>
            </a:r>
            <a:r>
              <a:rPr lang="ru-RU" sz="2800" u="sng" dirty="0"/>
              <a:t>обязательную часть и часть, формируемую участниками образовательных отношений </a:t>
            </a:r>
            <a:r>
              <a:rPr lang="ru-RU" sz="2800" dirty="0"/>
              <a:t>за счет включения в учебные планы учебных предметов, учебных курсов (в том числе внеурочной деятельности), учебных модулей по выбору родителей (законных представителей) несовершеннолетних обучающихся из перечня, предлагаемого Организацией.</a:t>
            </a:r>
          </a:p>
          <a:p>
            <a:pPr>
              <a:buNone/>
            </a:pPr>
            <a:endParaRPr lang="ru-RU" sz="2800" dirty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68093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3033" y="9641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88334" y="22221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18667" y="50150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88334" y="3438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66742" y="620688"/>
            <a:ext cx="699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Обучение учащихся в 1 классе должно проводиться без оценивания занятий и домашних заданий (1 полугодие).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6742" y="2222109"/>
            <a:ext cx="742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/>
              <a:t>Курс  внеурочной </a:t>
            </a:r>
            <a:r>
              <a:rPr lang="ru-RU" sz="2400" b="1" dirty="0" err="1"/>
              <a:t>деятельности:«Информатика</a:t>
            </a:r>
            <a:r>
              <a:rPr lang="ru-RU" sz="2400" b="1" dirty="0"/>
              <a:t>» и «Разговоры о важном»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5699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Русский язык, литературное чтение, математика, окружающий мир, ИЗО, технология, музыка, физическая культура.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5439" y="2276872"/>
            <a:ext cx="2338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P</a:t>
            </a:r>
            <a:r>
              <a:rPr lang="ru-RU" sz="7200" b="1" dirty="0"/>
              <a:t>.</a:t>
            </a:r>
            <a:r>
              <a:rPr lang="en-US" sz="7200" b="1" dirty="0"/>
              <a:t>S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7" y="0"/>
            <a:ext cx="5738733" cy="7173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515966" cy="602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01" y="391252"/>
            <a:ext cx="3764210" cy="60481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Повседневная форма </a:t>
            </a:r>
            <a:r>
              <a:rPr lang="ru-RU" sz="3600" b="1" dirty="0">
                <a:solidFill>
                  <a:srgbClr val="0070C0"/>
                </a:solidFill>
              </a:rPr>
              <a:t>для мальчиков </a:t>
            </a:r>
            <a:r>
              <a:rPr lang="ru-RU" sz="3600" b="1" dirty="0"/>
              <a:t>и юношей – брюки</a:t>
            </a:r>
          </a:p>
          <a:p>
            <a:pPr algn="ctr"/>
            <a:r>
              <a:rPr lang="ru-RU" sz="3600" b="1" dirty="0"/>
              <a:t>классического покроя  (со стрелками), пиджак или жилет темно – синего цвета; однотонная сорочка сочетающейся цветовой гаммы;</a:t>
            </a:r>
          </a:p>
          <a:p>
            <a:pPr algn="ctr"/>
            <a:r>
              <a:rPr lang="ru-RU" sz="3600" b="1" dirty="0"/>
              <a:t>аксессуары (галстук, поясной ремень).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908720"/>
            <a:ext cx="4461959" cy="5949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3" y="0"/>
            <a:ext cx="8407113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7" y="332656"/>
            <a:ext cx="879487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Парадная форма </a:t>
            </a:r>
            <a:r>
              <a:rPr lang="ru-RU" sz="3600" b="1" dirty="0"/>
              <a:t>используется обучающимися в дни проведения</a:t>
            </a:r>
          </a:p>
          <a:p>
            <a:pPr algn="ctr"/>
            <a:r>
              <a:rPr lang="ru-RU" sz="3600" b="1" dirty="0"/>
              <a:t>праздников и торжественных линеек.</a:t>
            </a:r>
          </a:p>
          <a:p>
            <a:pPr algn="ctr"/>
            <a:r>
              <a:rPr lang="ru-RU" sz="3600" b="1" dirty="0"/>
              <a:t>Для девочек  парадная школьная одежда состоит из</a:t>
            </a:r>
          </a:p>
          <a:p>
            <a:pPr algn="ctr"/>
            <a:r>
              <a:rPr lang="ru-RU" sz="3600" b="1" dirty="0"/>
              <a:t>повседневной школьной одежды, дополненной белой непрозрачной блузкой</a:t>
            </a:r>
          </a:p>
          <a:p>
            <a:pPr algn="ctr"/>
            <a:r>
              <a:rPr lang="ru-RU" sz="3600" b="1" dirty="0"/>
              <a:t>Для мальчиков  парадная школьная одежда состоит из</a:t>
            </a:r>
          </a:p>
          <a:p>
            <a:pPr algn="ctr"/>
            <a:r>
              <a:rPr lang="ru-RU" sz="3600" b="1" dirty="0"/>
              <a:t>повседневной школьной одежды, дополненной белой сорочкой.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94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Школьная форма (парадная)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1255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" y="1112551"/>
            <a:ext cx="4142135" cy="5522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98" y="1085541"/>
            <a:ext cx="4071560" cy="5526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4562150" cy="6453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521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Calibri</vt:lpstr>
      <vt:lpstr>Times New Roman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НОО 2021 года (II. Требования к структуре программы начального общего образования)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 Савранская</cp:lastModifiedBy>
  <cp:revision>229</cp:revision>
  <cp:lastPrinted>2020-12-14T10:29:00Z</cp:lastPrinted>
  <dcterms:created xsi:type="dcterms:W3CDTF">2012-08-12T16:04:00Z</dcterms:created>
  <dcterms:modified xsi:type="dcterms:W3CDTF">2023-04-03T20:43:23Z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5DB784F414FF4A4CA826E6A1363B608B</vt:lpwstr>
  </property>
  <property fmtid="{D5CDD505-2E9C-101B-9397-08002B2CF9AE}" pid="3" name="KSOProductBuildVer">
    <vt:lpwstr>1033-11.2.0.11486</vt:lpwstr>
  </property>
</Properties>
</file>